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57" r:id="rId2"/>
    <p:sldId id="258" r:id="rId3"/>
    <p:sldId id="260" r:id="rId4"/>
    <p:sldId id="261" r:id="rId5"/>
    <p:sldId id="283" r:id="rId6"/>
    <p:sldId id="263" r:id="rId7"/>
    <p:sldId id="265" r:id="rId8"/>
    <p:sldId id="266" r:id="rId9"/>
    <p:sldId id="268" r:id="rId10"/>
    <p:sldId id="286" r:id="rId11"/>
    <p:sldId id="287" r:id="rId12"/>
    <p:sldId id="262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  <p:sldId id="278" r:id="rId22"/>
    <p:sldId id="282" r:id="rId23"/>
    <p:sldId id="284" r:id="rId24"/>
    <p:sldId id="277" r:id="rId25"/>
    <p:sldId id="280" r:id="rId26"/>
    <p:sldId id="281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52DC9-AA50-470A-B4CA-B17D8C23BD8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DCD58-CD46-4AF8-8E22-4E2F5D52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9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4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3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0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9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0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9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7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2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7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4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7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7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011B4E-D1EE-41BF-B3B7-79F4CE1302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B2E131-39C0-4B8F-8805-398F1504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8" y="762000"/>
            <a:ext cx="10390909" cy="5417127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5527964" y="762000"/>
            <a:ext cx="6206836" cy="357447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1310" y="1900903"/>
            <a:ext cx="5320144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ফুলেল শুভেচ্ছা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87100" y="488145"/>
            <a:ext cx="5589640" cy="8849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2"/>
          <a:stretch/>
        </p:blipFill>
        <p:spPr>
          <a:xfrm>
            <a:off x="623454" y="1886383"/>
            <a:ext cx="5070763" cy="3322926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87" y="1886383"/>
            <a:ext cx="4987635" cy="3322926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163781" y="5527963"/>
            <a:ext cx="8776853" cy="108065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752" y="5764206"/>
            <a:ext cx="810490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 ,ছাগল গোসল  করানোর কারনে পানি দূষিত হয়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4978" y="267997"/>
            <a:ext cx="5589640" cy="8849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9" y="1599609"/>
            <a:ext cx="6276109" cy="3671453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54727" y="5717771"/>
            <a:ext cx="825731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কাপড়চোপড় ধোয়ার কারনে পানি দূষিত হয়</a:t>
            </a:r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80" y="450750"/>
            <a:ext cx="3671455" cy="2403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356" y="6079912"/>
            <a:ext cx="116378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 বিভিন্ন ক্ষতিকর পদার্থ মিশে পানি দূষিত হয়। 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কর্মকাণ্ড</a:t>
            </a:r>
            <a:r>
              <a:rPr lang="bn-BD" sz="2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 দূষণের প্রধান কারন। </a:t>
            </a:r>
            <a:endParaRPr lang="en-US" sz="28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6" y="450750"/>
            <a:ext cx="3796026" cy="2394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6" y="3059536"/>
            <a:ext cx="3796026" cy="2784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81" y="3074592"/>
            <a:ext cx="3671455" cy="27847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51" y="3101267"/>
            <a:ext cx="3829860" cy="2784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52" y="450750"/>
            <a:ext cx="3829860" cy="241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9916" y="221223"/>
            <a:ext cx="8517194" cy="958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 দূষণের প্রভাব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9" y="1548580"/>
            <a:ext cx="5633884" cy="3510115"/>
          </a:xfrm>
          <a:prstGeom prst="rect">
            <a:avLst/>
          </a:prstGeom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73294" y="5309416"/>
            <a:ext cx="11990438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ফলে জলজ প্রাণী মারা </a:t>
            </a: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 এবং  খাদ্য শৃঙ্খলের ব্যঘাত ঘটছে।</a:t>
            </a:r>
            <a:endParaRPr lang="en-US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5" y="1548579"/>
            <a:ext cx="5235676" cy="3510115"/>
          </a:xfrm>
          <a:prstGeom prst="rect">
            <a:avLst/>
          </a:prstGeom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950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97162" y="191728"/>
            <a:ext cx="5973096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প্রভাব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7"/>
          <a:stretch/>
        </p:blipFill>
        <p:spPr>
          <a:xfrm>
            <a:off x="294429" y="1592825"/>
            <a:ext cx="5501688" cy="3672349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69" y="1592825"/>
            <a:ext cx="5187514" cy="3672349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574648" y="5604387"/>
            <a:ext cx="11165067" cy="1135626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2496" y="5930150"/>
            <a:ext cx="9704439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দূষিত পানি পান ও ব্যবহার  করছে খাদ্য </a:t>
            </a:r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ফলে... 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3" y="303530"/>
            <a:ext cx="4881715" cy="2896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2" y="3475433"/>
            <a:ext cx="4881716" cy="3102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4" y="303530"/>
            <a:ext cx="4428510" cy="336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xplosion 1 8"/>
          <p:cNvSpPr/>
          <p:nvPr/>
        </p:nvSpPr>
        <p:spPr>
          <a:xfrm>
            <a:off x="0" y="3475433"/>
            <a:ext cx="6607277" cy="3382567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ডায়রিয়া, কলেরার মতো পানিবাহিত রোগে আক্রান্ত  হচ্ছে। 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719484" y="1179871"/>
            <a:ext cx="2079522" cy="29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19484" y="3082413"/>
            <a:ext cx="2079522" cy="781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9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36722" y="234501"/>
            <a:ext cx="7167716" cy="974868"/>
          </a:xfrm>
          <a:prstGeom prst="roundRect">
            <a:avLst/>
          </a:prstGeom>
          <a:solidFill>
            <a:srgbClr val="99FF99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প্রতিরোধের উপায়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4" y="1911759"/>
            <a:ext cx="5890906" cy="4282563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Left Arrow Callout 5"/>
          <p:cNvSpPr/>
          <p:nvPr/>
        </p:nvSpPr>
        <p:spPr>
          <a:xfrm>
            <a:off x="6430296" y="1911759"/>
            <a:ext cx="5368413" cy="4203290"/>
          </a:xfrm>
          <a:prstGeom prst="lef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কৃষিতে কীটনাশক এবং রাসায়নিক সারের ব্যবহার  কমিয়ে।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72" y="1518335"/>
            <a:ext cx="3746089" cy="2748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77" y="1518335"/>
            <a:ext cx="3898489" cy="2748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3285" r="5487" b="14508"/>
          <a:stretch/>
        </p:blipFill>
        <p:spPr>
          <a:xfrm>
            <a:off x="286208" y="1518333"/>
            <a:ext cx="3672348" cy="2748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89936" y="4478091"/>
            <a:ext cx="10757564" cy="21680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5382" y="4900377"/>
            <a:ext cx="986667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 ঘরের নিস্কাশন  নালায়  ও বর্জ্য নদীতে বা যেখানে সেখানে না ফেলে।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98953" y="332322"/>
            <a:ext cx="7167716" cy="974868"/>
          </a:xfrm>
          <a:prstGeom prst="roundRect">
            <a:avLst/>
          </a:prstGeom>
          <a:solidFill>
            <a:srgbClr val="99FF99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প্রতিরোধের উপায়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39" y="1957554"/>
            <a:ext cx="5781368" cy="3180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1957553"/>
            <a:ext cx="5397909" cy="3180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1172497" y="5458161"/>
            <a:ext cx="9343104" cy="117987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80866" y="5728176"/>
            <a:ext cx="788301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টয়লেটের বর্জ্য নদীতে না ফেলে। 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62981" y="392644"/>
            <a:ext cx="7167716" cy="974868"/>
          </a:xfrm>
          <a:prstGeom prst="roundRect">
            <a:avLst/>
          </a:prstGeom>
          <a:solidFill>
            <a:srgbClr val="99FF99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প্রতিরোধের উপায়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73" y="1602323"/>
            <a:ext cx="5243759" cy="3510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1" y="1602323"/>
            <a:ext cx="5373666" cy="3510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lowchart: Alternate Process 4"/>
          <p:cNvSpPr/>
          <p:nvPr/>
        </p:nvSpPr>
        <p:spPr>
          <a:xfrm flipV="1">
            <a:off x="1215025" y="5483274"/>
            <a:ext cx="8552043" cy="1017637"/>
          </a:xfrm>
          <a:prstGeom prst="flowChartAlternateProcess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1670" y="418559"/>
            <a:ext cx="7167716" cy="974868"/>
          </a:xfrm>
          <a:prstGeom prst="roundRect">
            <a:avLst/>
          </a:prstGeom>
          <a:solidFill>
            <a:srgbClr val="99FF99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প্রতিরোধের উপায়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5561" y="5657305"/>
            <a:ext cx="713983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 বর্জ্য এবং তেল  নদীতে না ফেলে</a:t>
            </a:r>
            <a:r>
              <a:rPr lang="bn-BD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383413" y="387925"/>
            <a:ext cx="8783781" cy="1953491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1163" y="2660071"/>
            <a:ext cx="6234546" cy="3532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নাম: ফাহমিদা আক্তার</a:t>
            </a: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পদবী: সহকারী শিক্ষক</a:t>
            </a: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ডোমরা সরকা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দিঘলিয়া, খুলনা </a:t>
            </a:r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66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86" y="1804016"/>
            <a:ext cx="3620022" cy="3006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2478739" y="434919"/>
            <a:ext cx="7167716" cy="974868"/>
          </a:xfrm>
          <a:prstGeom prst="roundRect">
            <a:avLst/>
          </a:prstGeom>
          <a:solidFill>
            <a:srgbClr val="99FF99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প্রতিরোধের উপায়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5"/>
          <a:stretch/>
        </p:blipFill>
        <p:spPr>
          <a:xfrm>
            <a:off x="466595" y="1804016"/>
            <a:ext cx="3569918" cy="3006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755" y="1804016"/>
            <a:ext cx="3682653" cy="3093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989555" y="5291906"/>
            <a:ext cx="9732723" cy="12592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07297" y="5567566"/>
            <a:ext cx="740601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পুকুর, নদী, সাগরে  ময়লা- আবর্জনা না ফেলে।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9928" y="359651"/>
            <a:ext cx="7167716" cy="853820"/>
          </a:xfrm>
          <a:prstGeom prst="roundRect">
            <a:avLst/>
          </a:prstGeom>
          <a:solidFill>
            <a:srgbClr val="99FF99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প্রতিরোধের উপায়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24" y="4258847"/>
            <a:ext cx="3720230" cy="2404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49" y="1347492"/>
            <a:ext cx="3776597" cy="2643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2" y="1347492"/>
            <a:ext cx="4174670" cy="2643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2" y="4258848"/>
            <a:ext cx="3953377" cy="2404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4" y="1347492"/>
            <a:ext cx="3599146" cy="2643314"/>
          </a:xfrm>
          <a:prstGeom prst="rect">
            <a:avLst/>
          </a:prstGeom>
        </p:spPr>
      </p:pic>
      <p:sp>
        <p:nvSpPr>
          <p:cNvPr id="9" name="Flowchart: Multidocument 8"/>
          <p:cNvSpPr/>
          <p:nvPr/>
        </p:nvSpPr>
        <p:spPr>
          <a:xfrm>
            <a:off x="8264046" y="4161769"/>
            <a:ext cx="3740064" cy="2599153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ময়লা আবর্জনা কুড়িয়ে ফেলে। 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3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4327" y="443345"/>
            <a:ext cx="7536872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 সাথে সংযোগ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1468583" y="2313708"/>
            <a:ext cx="8631380" cy="3629891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নীচু স্বরে পড়বো 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২১ পৃষ্ঠা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2" y="128497"/>
            <a:ext cx="10238509" cy="6604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71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557392" y="345041"/>
            <a:ext cx="4985359" cy="114300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দলীয় কাজ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756363"/>
              </p:ext>
            </p:extLst>
          </p:nvPr>
        </p:nvGraphicFramePr>
        <p:xfrm>
          <a:off x="1753643" y="2867909"/>
          <a:ext cx="8868429" cy="378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143">
                  <a:extLst>
                    <a:ext uri="{9D8B030D-6E8A-4147-A177-3AD203B41FA5}">
                      <a16:colId xmlns:a16="http://schemas.microsoft.com/office/drawing/2014/main" val="3726671907"/>
                    </a:ext>
                  </a:extLst>
                </a:gridCol>
                <a:gridCol w="2956143">
                  <a:extLst>
                    <a:ext uri="{9D8B030D-6E8A-4147-A177-3AD203B41FA5}">
                      <a16:colId xmlns:a16="http://schemas.microsoft.com/office/drawing/2014/main" val="3754973079"/>
                    </a:ext>
                  </a:extLst>
                </a:gridCol>
                <a:gridCol w="2956143">
                  <a:extLst>
                    <a:ext uri="{9D8B030D-6E8A-4147-A177-3AD203B41FA5}">
                      <a16:colId xmlns:a16="http://schemas.microsoft.com/office/drawing/2014/main" val="3016097877"/>
                    </a:ext>
                  </a:extLst>
                </a:gridCol>
              </a:tblGrid>
              <a:tr h="857935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কারণ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প্রভাব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u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প্রতিরোধ</a:t>
                      </a:r>
                      <a:endParaRPr lang="en-US" sz="2800" b="1" u="non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356027"/>
                  </a:ext>
                </a:extLst>
              </a:tr>
              <a:tr h="5850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92597"/>
                  </a:ext>
                </a:extLst>
              </a:tr>
              <a:tr h="5850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43366"/>
                  </a:ext>
                </a:extLst>
              </a:tr>
              <a:tr h="585095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451357"/>
                  </a:ext>
                </a:extLst>
              </a:tr>
              <a:tr h="5850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560424"/>
                  </a:ext>
                </a:extLst>
              </a:tr>
              <a:tr h="5850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93348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47990" y="1712035"/>
            <a:ext cx="132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4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7990" y="2283134"/>
            <a:ext cx="155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861188" y="280219"/>
            <a:ext cx="6297560" cy="989442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08350"/>
              </p:ext>
            </p:extLst>
          </p:nvPr>
        </p:nvGraphicFramePr>
        <p:xfrm>
          <a:off x="648928" y="2507826"/>
          <a:ext cx="10751576" cy="429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436">
                  <a:extLst>
                    <a:ext uri="{9D8B030D-6E8A-4147-A177-3AD203B41FA5}">
                      <a16:colId xmlns:a16="http://schemas.microsoft.com/office/drawing/2014/main" val="3726671907"/>
                    </a:ext>
                  </a:extLst>
                </a:gridCol>
                <a:gridCol w="3487709">
                  <a:extLst>
                    <a:ext uri="{9D8B030D-6E8A-4147-A177-3AD203B41FA5}">
                      <a16:colId xmlns:a16="http://schemas.microsoft.com/office/drawing/2014/main" val="3754973079"/>
                    </a:ext>
                  </a:extLst>
                </a:gridCol>
                <a:gridCol w="3382431">
                  <a:extLst>
                    <a:ext uri="{9D8B030D-6E8A-4147-A177-3AD203B41FA5}">
                      <a16:colId xmlns:a16="http://schemas.microsoft.com/office/drawing/2014/main" val="3016097877"/>
                    </a:ext>
                  </a:extLst>
                </a:gridCol>
              </a:tblGrid>
              <a:tr h="605353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প্রভাব</a:t>
                      </a:r>
                      <a:endParaRPr lang="en-US" sz="3600" dirty="0">
                        <a:solidFill>
                          <a:schemeClr val="tx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প্রতিরোধ</a:t>
                      </a:r>
                      <a:endParaRPr lang="en-US" sz="3600" b="1" u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356027"/>
                  </a:ext>
                </a:extLst>
              </a:tr>
              <a:tr h="107965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কৃষিকাজে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কীটনাশকের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ব্যবহার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জলজ</a:t>
                      </a:r>
                      <a:r>
                        <a:rPr lang="bn-BD" sz="2400" dirty="0" smtClean="0"/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প্রাণীর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মৃত্যু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কৃষিতে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কীটণাশক এবং রাসায়নিক সারের ব্যবহার কমানো।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92597"/>
                  </a:ext>
                </a:extLst>
              </a:tr>
              <a:tr h="849584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কলকারখানার</a:t>
                      </a:r>
                      <a:r>
                        <a:rPr lang="bn-BD" sz="2400" baseline="0" dirty="0" smtClean="0"/>
                        <a:t> 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রাসায়নিক দ্রব্য, আবর্জনা মিশ্রিত পানি, পয়ো নিষ্কাশন ।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জলজ খাদ্য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শৃঙ্খলে ব্যঘা ত সৃষ্টি।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রান্না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ঘরের নিষ্কাশন নালায় ও টয়লেটের বর্জ্য ও তেল না ফেলা 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43366"/>
                  </a:ext>
                </a:extLst>
              </a:tr>
              <a:tr h="770606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গৃহস্থালির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বর্জ্য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পানিবাহিত রোগ, চর্ম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রোগ।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পুকুর, নদী,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হ্রদ ও সাগরে ময়লা আবর্জনা না ফেলা।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451357"/>
                  </a:ext>
                </a:extLst>
              </a:tr>
              <a:tr h="315836">
                <a:tc>
                  <a:txBody>
                    <a:bodyPr/>
                    <a:lstStyle/>
                    <a:p>
                      <a:r>
                        <a:rPr lang="bn-BD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560424"/>
                  </a:ext>
                </a:extLst>
              </a:tr>
              <a:tr h="315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93348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96277" y="1193394"/>
            <a:ext cx="127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4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6277" y="1901280"/>
            <a:ext cx="155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325092" y="249381"/>
            <a:ext cx="4184072" cy="1690255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69819" y="2636920"/>
            <a:ext cx="10293927" cy="320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3709" y="3001827"/>
            <a:ext cx="7301346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 কারণ কী?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3709" y="3864179"/>
            <a:ext cx="8326582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ফলে কী ঘটতে পারে বলে তুমি মনে কর?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3709" y="4603421"/>
            <a:ext cx="8382001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পানি দূষণ  প্রতিরোধ করতে পারি?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6" grpId="0" animBg="1"/>
      <p:bldP spid="1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84219" y="928254"/>
            <a:ext cx="8589817" cy="4184073"/>
          </a:xfrm>
          <a:prstGeom prst="horizontalScroll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52256" y="1912294"/>
            <a:ext cx="5735782" cy="221599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13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61" y="261801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84762" y="166255"/>
            <a:ext cx="6470074" cy="2327563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024743" y="729871"/>
            <a:ext cx="4350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45558" y="2895201"/>
            <a:ext cx="8118764" cy="36897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8218" y="3216571"/>
            <a:ext cx="538316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</a:p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</a:p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 ৩য়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জীবনের জন্যে পানি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bn-BD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</a:p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তাং-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13.05.2018 </a:t>
            </a:r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25213" y="235975"/>
            <a:ext cx="7064477" cy="2875936"/>
          </a:xfrm>
          <a:prstGeom prst="downArrowCallou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0"/>
            <a:ext cx="117347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খনফ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1838" y="3111911"/>
            <a:ext cx="11393129" cy="32298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৩.১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মানুষের জীবনে পানি দূষণের ফলাফল বা প্রভাব ব্যাখ্যা করতে পারবে।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পানি দূষণের কারণগুলো বলতে পারবে।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পানি দূষণ প্রতিরোধে প্রয়োজনীয় প্রদক্ষেপ শনাক্ত করতে 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7490" y="323165"/>
            <a:ext cx="983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0618" y="17073"/>
            <a:ext cx="17733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lc-record-2018-05-13-09h58m15s-videoplayback-3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6690" y="457199"/>
            <a:ext cx="10751128" cy="627610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508316">
            <a:off x="2546369" y="192234"/>
            <a:ext cx="7403690" cy="3613355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5005" y="1195405"/>
            <a:ext cx="412955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2320594" y="3982065"/>
            <a:ext cx="7118373" cy="1932038"/>
          </a:xfrm>
          <a:prstGeom prst="doubleWave">
            <a:avLst>
              <a:gd name="adj1" fmla="val 6250"/>
              <a:gd name="adj2" fmla="val -58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9458" y="4224809"/>
            <a:ext cx="589935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8" y="1579650"/>
            <a:ext cx="5227230" cy="4057343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31" y="1579648"/>
            <a:ext cx="5368413" cy="4057343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412955" y="5943600"/>
            <a:ext cx="10353368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3716594" y="250723"/>
            <a:ext cx="5220929" cy="90761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 দূষণের কারণ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175" y="6016079"/>
            <a:ext cx="9896168" cy="7694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কাজে ব্যবহৃত কীটনাশকের মাধ্যমে পানি দূষিত হয়।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3" y="1618487"/>
            <a:ext cx="5520812" cy="3446585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80" y="1618488"/>
            <a:ext cx="5265173" cy="3446584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3141406" y="235974"/>
            <a:ext cx="5992761" cy="9586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6308" y="5488940"/>
            <a:ext cx="11842955" cy="1150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183" y="5648628"/>
            <a:ext cx="1097525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 কারখানার রাসায়নিক দ্রব্যের মাধ্যমে পানি দূষিত হয়।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0"/>
          <a:stretch/>
        </p:blipFill>
        <p:spPr>
          <a:xfrm>
            <a:off x="372530" y="1379886"/>
            <a:ext cx="5547580" cy="3598039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64" y="1379888"/>
            <a:ext cx="5451796" cy="3598037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ounded Rectangle 1"/>
          <p:cNvSpPr/>
          <p:nvPr/>
        </p:nvSpPr>
        <p:spPr>
          <a:xfrm>
            <a:off x="3411792" y="176981"/>
            <a:ext cx="5589640" cy="8849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73042" y="5347552"/>
            <a:ext cx="9188246" cy="141584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7506" y="5670752"/>
            <a:ext cx="853931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গৃহস্থালীর বর্জ্যের মাধ্যমে পানি দুষিত হয়।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870</TotalTime>
  <Words>421</Words>
  <Application>Microsoft Office PowerPoint</Application>
  <PresentationFormat>Widescreen</PresentationFormat>
  <Paragraphs>85</Paragraphs>
  <Slides>27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NikoshBAN</vt:lpstr>
      <vt:lpstr>Tw Cen MT</vt:lpstr>
      <vt:lpstr>Vrinda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233</cp:revision>
  <dcterms:created xsi:type="dcterms:W3CDTF">2018-05-11T03:34:48Z</dcterms:created>
  <dcterms:modified xsi:type="dcterms:W3CDTF">2018-05-13T15:15:35Z</dcterms:modified>
</cp:coreProperties>
</file>